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8" r:id="rId2"/>
    <p:sldId id="269" r:id="rId3"/>
    <p:sldId id="268" r:id="rId4"/>
    <p:sldId id="262" r:id="rId5"/>
    <p:sldId id="263" r:id="rId6"/>
    <p:sldId id="257" r:id="rId7"/>
    <p:sldId id="259" r:id="rId8"/>
    <p:sldId id="266" r:id="rId9"/>
    <p:sldId id="264" r:id="rId10"/>
    <p:sldId id="279" r:id="rId11"/>
    <p:sldId id="280" r:id="rId12"/>
    <p:sldId id="265" r:id="rId13"/>
    <p:sldId id="256" r:id="rId14"/>
    <p:sldId id="271" r:id="rId15"/>
    <p:sldId id="260" r:id="rId16"/>
    <p:sldId id="273" r:id="rId17"/>
    <p:sldId id="276" r:id="rId18"/>
    <p:sldId id="281" r:id="rId19"/>
    <p:sldId id="282" r:id="rId20"/>
    <p:sldId id="270" r:id="rId21"/>
    <p:sldId id="283" r:id="rId22"/>
    <p:sldId id="285" r:id="rId23"/>
    <p:sldId id="284" r:id="rId24"/>
    <p:sldId id="272" r:id="rId25"/>
    <p:sldId id="274" r:id="rId26"/>
    <p:sldId id="261" r:id="rId27"/>
    <p:sldId id="286" r:id="rId28"/>
    <p:sldId id="287" r:id="rId29"/>
    <p:sldId id="288" r:id="rId30"/>
    <p:sldId id="289" r:id="rId3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9" d="100"/>
          <a:sy n="69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3681F-932D-4FAB-B925-3363ACBAA727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D4FD1-90AE-4EFB-8E09-366B1F76C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291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A2B5FD-850C-4B7D-BB5D-112F8A622465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D3F39-94B2-4346-B4EB-43D61CDF35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67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D3F39-94B2-4346-B4EB-43D61CDF3589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073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FF649-F63B-4065-A905-EE3C3563FD53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0F389-B5AD-4B91-AFB6-D4AA17BD2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144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FF649-F63B-4065-A905-EE3C3563FD53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0F389-B5AD-4B91-AFB6-D4AA17BD2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814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FF649-F63B-4065-A905-EE3C3563FD53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0F389-B5AD-4B91-AFB6-D4AA17BD2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782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FF649-F63B-4065-A905-EE3C3563FD53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0F389-B5AD-4B91-AFB6-D4AA17BD2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916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FF649-F63B-4065-A905-EE3C3563FD53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0F389-B5AD-4B91-AFB6-D4AA17BD2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644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FF649-F63B-4065-A905-EE3C3563FD53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0F389-B5AD-4B91-AFB6-D4AA17BD2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722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FF649-F63B-4065-A905-EE3C3563FD53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0F389-B5AD-4B91-AFB6-D4AA17BD2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988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FF649-F63B-4065-A905-EE3C3563FD53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0F389-B5AD-4B91-AFB6-D4AA17BD2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880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FF649-F63B-4065-A905-EE3C3563FD53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0F389-B5AD-4B91-AFB6-D4AA17BD2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416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FF649-F63B-4065-A905-EE3C3563FD53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0F389-B5AD-4B91-AFB6-D4AA17BD2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642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FF649-F63B-4065-A905-EE3C3563FD53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0F389-B5AD-4B91-AFB6-D4AA17BD2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781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FF649-F63B-4065-A905-EE3C3563FD53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0F389-B5AD-4B91-AFB6-D4AA17BD2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160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12" Type="http://schemas.microsoft.com/office/2007/relationships/hdphoto" Target="../media/hdphoto9.wdp"/><Relationship Id="rId17" Type="http://schemas.openxmlformats.org/officeDocument/2006/relationships/image" Target="../media/image33.png"/><Relationship Id="rId2" Type="http://schemas.openxmlformats.org/officeDocument/2006/relationships/image" Target="../media/image25.png"/><Relationship Id="rId16" Type="http://schemas.microsoft.com/office/2007/relationships/hdphoto" Target="../media/hdphoto11.wdp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15" Type="http://schemas.openxmlformats.org/officeDocument/2006/relationships/image" Target="../media/image32.png"/><Relationship Id="rId10" Type="http://schemas.microsoft.com/office/2007/relationships/hdphoto" Target="../media/hdphoto8.wdp"/><Relationship Id="rId4" Type="http://schemas.microsoft.com/office/2007/relationships/hdphoto" Target="../media/hdphoto5.wdp"/><Relationship Id="rId9" Type="http://schemas.openxmlformats.org/officeDocument/2006/relationships/image" Target="../media/image29.png"/><Relationship Id="rId14" Type="http://schemas.microsoft.com/office/2007/relationships/hdphoto" Target="../media/hdphoto10.wdp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microsoft.com/office/2007/relationships/hdphoto" Target="../media/hdphoto9.wdp"/><Relationship Id="rId3" Type="http://schemas.openxmlformats.org/officeDocument/2006/relationships/image" Target="../media/image25.png"/><Relationship Id="rId7" Type="http://schemas.microsoft.com/office/2007/relationships/hdphoto" Target="../media/hdphoto6.wdp"/><Relationship Id="rId12" Type="http://schemas.openxmlformats.org/officeDocument/2006/relationships/image" Target="../media/image30.png"/><Relationship Id="rId17" Type="http://schemas.microsoft.com/office/2007/relationships/hdphoto" Target="../media/hdphoto13.wdp"/><Relationship Id="rId2" Type="http://schemas.openxmlformats.org/officeDocument/2006/relationships/image" Target="../media/image33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microsoft.com/office/2007/relationships/hdphoto" Target="../media/hdphoto12.wdp"/><Relationship Id="rId5" Type="http://schemas.microsoft.com/office/2007/relationships/hdphoto" Target="../media/hdphoto5.wdp"/><Relationship Id="rId15" Type="http://schemas.microsoft.com/office/2007/relationships/hdphoto" Target="../media/hdphoto10.wdp"/><Relationship Id="rId10" Type="http://schemas.openxmlformats.org/officeDocument/2006/relationships/image" Target="../media/image34.png"/><Relationship Id="rId4" Type="http://schemas.openxmlformats.org/officeDocument/2006/relationships/image" Target="../media/image26.png"/><Relationship Id="rId9" Type="http://schemas.microsoft.com/office/2007/relationships/hdphoto" Target="../media/hdphoto7.wdp"/><Relationship Id="rId1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1052736"/>
            <a:ext cx="7907934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5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Problem </a:t>
            </a:r>
          </a:p>
          <a:p>
            <a:pPr algn="ctr"/>
            <a:r>
              <a:rPr lang="en-US" sz="125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Solving</a:t>
            </a:r>
            <a:endParaRPr lang="en-US" sz="125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96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16632"/>
            <a:ext cx="87849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r>
              <a:rPr lang="en-GB" sz="3600" dirty="0" smtClean="0">
                <a:latin typeface="Comic Sans MS" pitchFamily="66" charset="0"/>
              </a:rPr>
              <a:t>The football match kicks off at 2:30pm. Each half lasts for 30 minutes. They have a 15 minute break at half time. What time does the game finish?</a:t>
            </a:r>
            <a:endParaRPr lang="en-GB" sz="3600" dirty="0">
              <a:latin typeface="Comic Sans MS" pitchFamily="66" charset="0"/>
            </a:endParaRPr>
          </a:p>
        </p:txBody>
      </p:sp>
      <p:pic>
        <p:nvPicPr>
          <p:cNvPr id="1026" name="Picture 2" descr="http://static.guim.co.uk/sys-images/Guardian/Pix/pictures/2011/2/10/1297355370865/England-striker-Darren-Be-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80928"/>
            <a:ext cx="5821660" cy="349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61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16632"/>
            <a:ext cx="496855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r>
              <a:rPr lang="en-GB" sz="3600" dirty="0" smtClean="0">
                <a:latin typeface="Comic Sans MS" pitchFamily="66" charset="0"/>
              </a:rPr>
              <a:t>Over half term I walked the dogs for 20 minutes a day on three days of the week and an hour a day on Saturday and Sunday. </a:t>
            </a:r>
          </a:p>
          <a:p>
            <a:endParaRPr lang="en-GB" sz="3600" dirty="0">
              <a:latin typeface="Comic Sans MS" pitchFamily="66" charset="0"/>
            </a:endParaRPr>
          </a:p>
          <a:p>
            <a:r>
              <a:rPr lang="en-GB" sz="3600" dirty="0" smtClean="0">
                <a:latin typeface="Comic Sans MS" pitchFamily="66" charset="0"/>
              </a:rPr>
              <a:t>How long did I walk the dogs for altogether?</a:t>
            </a:r>
            <a:endParaRPr lang="en-GB" sz="3600" dirty="0">
              <a:latin typeface="Comic Sans MS" pitchFamily="66" charset="0"/>
            </a:endParaRPr>
          </a:p>
        </p:txBody>
      </p:sp>
      <p:pic>
        <p:nvPicPr>
          <p:cNvPr id="2052" name="Picture 4" descr="https://fbcdn-sphotos-b-a.akamaihd.net/hphotos-ak-ash3/253392_10151605626840272_1848221944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9" t="18297" r="32103" b="21298"/>
          <a:stretch/>
        </p:blipFill>
        <p:spPr bwMode="auto">
          <a:xfrm>
            <a:off x="5148064" y="620688"/>
            <a:ext cx="3750624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8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Make your own time problem....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5616624" cy="4525963"/>
          </a:xfrm>
        </p:spPr>
        <p:txBody>
          <a:bodyPr>
            <a:normAutofit/>
          </a:bodyPr>
          <a:lstStyle/>
          <a:p>
            <a:r>
              <a:rPr lang="en-GB" sz="3600" dirty="0" smtClean="0">
                <a:latin typeface="Comic Sans MS" pitchFamily="66" charset="0"/>
              </a:rPr>
              <a:t>What could you include?</a:t>
            </a:r>
          </a:p>
          <a:p>
            <a:r>
              <a:rPr lang="en-GB" sz="3600" dirty="0" smtClean="0">
                <a:latin typeface="Comic Sans MS" pitchFamily="66" charset="0"/>
              </a:rPr>
              <a:t>How could you make it more complex?</a:t>
            </a:r>
          </a:p>
          <a:p>
            <a:r>
              <a:rPr lang="en-GB" sz="3600" dirty="0" smtClean="0">
                <a:latin typeface="Comic Sans MS" pitchFamily="66" charset="0"/>
              </a:rPr>
              <a:t>What are the different ways you could work it out?</a:t>
            </a:r>
            <a:endParaRPr lang="en-US" sz="3600" dirty="0">
              <a:latin typeface="Comic Sans MS" pitchFamily="66" charset="0"/>
            </a:endParaRPr>
          </a:p>
        </p:txBody>
      </p:sp>
      <p:pic>
        <p:nvPicPr>
          <p:cNvPr id="7170" name="Picture 2" descr="https://encrypted-tbn3.gstatic.com/images?q=tbn:ANd9GcRHtljaULbPPp9uDQNS9ZYr-uKiGhZfVWbBK6LAk-1MHmZp-dST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761" y="1556792"/>
            <a:ext cx="3129507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57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628800"/>
            <a:ext cx="796724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latin typeface="Comic Sans MS" pitchFamily="66" charset="0"/>
              </a:rPr>
              <a:t>LOB: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GB" sz="3200" dirty="0" smtClean="0">
                <a:latin typeface="Comic Sans MS" pitchFamily="66" charset="0"/>
              </a:rPr>
              <a:t>To solve multiple step word problems </a:t>
            </a:r>
            <a:br>
              <a:rPr lang="en-GB" sz="3200" dirty="0" smtClean="0">
                <a:latin typeface="Comic Sans MS" pitchFamily="66" charset="0"/>
              </a:rPr>
            </a:br>
            <a:r>
              <a:rPr lang="en-GB" sz="3200" dirty="0" smtClean="0">
                <a:latin typeface="Comic Sans MS" pitchFamily="66" charset="0"/>
              </a:rPr>
              <a:t>involving time.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3501008"/>
            <a:ext cx="8762335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latin typeface="Comic Sans MS" pitchFamily="66" charset="0"/>
              </a:rPr>
              <a:t>Success Criteria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GB" sz="3200" dirty="0" smtClean="0">
                <a:latin typeface="Comic Sans MS" pitchFamily="66" charset="0"/>
              </a:rPr>
              <a:t>I can solve multiple step word problems </a:t>
            </a:r>
            <a:br>
              <a:rPr lang="en-GB" sz="3200" dirty="0" smtClean="0">
                <a:latin typeface="Comic Sans MS" pitchFamily="66" charset="0"/>
              </a:rPr>
            </a:br>
            <a:r>
              <a:rPr lang="en-GB" sz="3200" dirty="0" smtClean="0">
                <a:latin typeface="Comic Sans MS" pitchFamily="66" charset="0"/>
              </a:rPr>
              <a:t>involving time.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GB" sz="3200" dirty="0" smtClean="0">
                <a:latin typeface="Comic Sans MS" pitchFamily="66" charset="0"/>
              </a:rPr>
              <a:t>I can decide which operation to use when </a:t>
            </a:r>
            <a:br>
              <a:rPr lang="en-GB" sz="3200" dirty="0" smtClean="0">
                <a:latin typeface="Comic Sans MS" pitchFamily="66" charset="0"/>
              </a:rPr>
            </a:br>
            <a:r>
              <a:rPr lang="en-GB" sz="3200" dirty="0" smtClean="0">
                <a:latin typeface="Comic Sans MS" pitchFamily="66" charset="0"/>
              </a:rPr>
              <a:t>solving word problems.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GB" sz="3200" dirty="0" smtClean="0">
                <a:latin typeface="Comic Sans MS" pitchFamily="66" charset="0"/>
              </a:rPr>
              <a:t>I can check that my answer is sensible.</a:t>
            </a:r>
            <a:endParaRPr lang="en-GB" sz="3200" dirty="0">
              <a:latin typeface="Comic Sans MS" pitchFamily="66" charset="0"/>
            </a:endParaRPr>
          </a:p>
        </p:txBody>
      </p:sp>
      <p:pic>
        <p:nvPicPr>
          <p:cNvPr id="5" name="Picture 3" descr="C:\Users\Laura\AppData\Local\Microsoft\Windows\Temporary Internet Files\Content.IE5\9TST7Q31\MC90043756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8640"/>
            <a:ext cx="1943100" cy="198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85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32656"/>
            <a:ext cx="8568951" cy="64940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itchFamily="66" charset="0"/>
              </a:rPr>
              <a:t>Can you find the equivalent decimals, fractions and percentages?</a:t>
            </a:r>
          </a:p>
          <a:p>
            <a:pPr algn="ctr"/>
            <a:endParaRPr lang="en-GB" sz="3200" dirty="0" smtClean="0">
              <a:latin typeface="Comic Sans MS" pitchFamily="66" charset="0"/>
            </a:endParaRPr>
          </a:p>
          <a:p>
            <a:pPr algn="ctr"/>
            <a:endParaRPr lang="en-GB" sz="3200" dirty="0" smtClean="0">
              <a:latin typeface="Comic Sans MS" pitchFamily="66" charset="0"/>
            </a:endParaRPr>
          </a:p>
          <a:p>
            <a:pPr algn="ctr"/>
            <a:endParaRPr lang="en-GB" sz="3200" dirty="0">
              <a:latin typeface="Comic Sans MS" pitchFamily="66" charset="0"/>
            </a:endParaRPr>
          </a:p>
          <a:p>
            <a:pPr algn="ctr"/>
            <a:endParaRPr lang="en-GB" sz="3200" dirty="0" smtClean="0">
              <a:latin typeface="Comic Sans MS" pitchFamily="66" charset="0"/>
            </a:endParaRPr>
          </a:p>
          <a:p>
            <a:pPr algn="ctr"/>
            <a:endParaRPr lang="en-GB" sz="3200" dirty="0" smtClean="0">
              <a:latin typeface="Comic Sans MS" pitchFamily="66" charset="0"/>
            </a:endParaRPr>
          </a:p>
          <a:p>
            <a:pPr algn="ctr"/>
            <a:endParaRPr lang="en-GB" sz="3200" dirty="0" smtClean="0">
              <a:latin typeface="Comic Sans MS" pitchFamily="66" charset="0"/>
            </a:endParaRPr>
          </a:p>
          <a:p>
            <a:pPr algn="ctr"/>
            <a:endParaRPr lang="en-GB" sz="3200" dirty="0" smtClean="0">
              <a:latin typeface="Comic Sans MS" pitchFamily="66" charset="0"/>
            </a:endParaRPr>
          </a:p>
          <a:p>
            <a:pPr algn="ctr"/>
            <a:endParaRPr lang="en-GB" sz="3200" dirty="0" smtClean="0">
              <a:latin typeface="Comic Sans MS" pitchFamily="66" charset="0"/>
            </a:endParaRPr>
          </a:p>
          <a:p>
            <a:pPr algn="ctr"/>
            <a:endParaRPr lang="en-GB" sz="3200" dirty="0" smtClean="0">
              <a:latin typeface="Comic Sans MS" pitchFamily="66" charset="0"/>
            </a:endParaRPr>
          </a:p>
          <a:p>
            <a:pPr algn="ctr"/>
            <a:endParaRPr lang="en-GB" sz="3200" dirty="0" smtClean="0">
              <a:latin typeface="Comic Sans MS" pitchFamily="66" charset="0"/>
            </a:endParaRPr>
          </a:p>
          <a:p>
            <a:pPr algn="ctr"/>
            <a:endParaRPr lang="en-GB" sz="3200" dirty="0">
              <a:latin typeface="Comic Sans MS" pitchFamily="66" charset="0"/>
            </a:endParaRPr>
          </a:p>
        </p:txBody>
      </p:sp>
      <p:pic>
        <p:nvPicPr>
          <p:cNvPr id="1103" name="Picture 7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70" t="33224" r="20290" b="14473"/>
          <a:stretch/>
        </p:blipFill>
        <p:spPr bwMode="auto">
          <a:xfrm>
            <a:off x="395536" y="1268759"/>
            <a:ext cx="8352928" cy="5465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1560" y="1556792"/>
            <a:ext cx="1944216" cy="4896544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03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us.123rf.com/400wm/400/400/claudiodivizia/claudiodivizia0806/claudiodivizia080600217/3159393-british-pounds-banknotes-mone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360" r="98820">
                        <a14:foregroundMark x1="50737" y1="10667" x2="50737" y2="10667"/>
                        <a14:foregroundMark x1="34710" y1="11917" x2="34710" y2="11917"/>
                        <a14:foregroundMark x1="36480" y1="11167" x2="36480" y2="11167"/>
                        <a14:foregroundMark x1="38545" y1="9667" x2="34710" y2="10917"/>
                        <a14:foregroundMark x1="28810" y1="13417" x2="33530" y2="13417"/>
                        <a14:foregroundMark x1="27335" y1="13417" x2="30875" y2="12167"/>
                        <a14:foregroundMark x1="56637" y1="4083" x2="61947" y2="3583"/>
                        <a14:foregroundMark x1="61652" y1="7833" x2="66470" y2="14417"/>
                        <a14:foregroundMark x1="60767" y1="2333" x2="56047" y2="3333"/>
                        <a14:foregroundMark x1="70600" y1="23417" x2="75025" y2="32250"/>
                        <a14:foregroundMark x1="74435" y1="32750" x2="76205" y2="3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00014">
            <a:off x="4528263" y="2731513"/>
            <a:ext cx="4138938" cy="488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188640"/>
            <a:ext cx="86409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itchFamily="66" charset="0"/>
              </a:rPr>
              <a:t>Can you work out….</a:t>
            </a:r>
          </a:p>
          <a:p>
            <a:endParaRPr lang="en-GB" sz="3200" dirty="0">
              <a:latin typeface="Comic Sans MS" pitchFamily="66" charset="0"/>
            </a:endParaRPr>
          </a:p>
          <a:p>
            <a:r>
              <a:rPr lang="en-GB" sz="3200" dirty="0" smtClean="0">
                <a:latin typeface="Comic Sans MS" pitchFamily="66" charset="0"/>
              </a:rPr>
              <a:t>£4.75  + 30p                £</a:t>
            </a:r>
            <a:r>
              <a:rPr lang="en-GB" sz="3200" dirty="0">
                <a:latin typeface="Comic Sans MS" pitchFamily="66" charset="0"/>
              </a:rPr>
              <a:t>4.55 </a:t>
            </a:r>
            <a:r>
              <a:rPr lang="en-GB" sz="3200" dirty="0" smtClean="0">
                <a:latin typeface="Comic Sans MS" pitchFamily="66" charset="0"/>
              </a:rPr>
              <a:t>– 98p</a:t>
            </a:r>
            <a:endParaRPr lang="en-GB" sz="3200" dirty="0">
              <a:latin typeface="Comic Sans MS" pitchFamily="66" charset="0"/>
            </a:endParaRPr>
          </a:p>
          <a:p>
            <a:r>
              <a:rPr lang="en-GB" sz="3200" dirty="0" smtClean="0">
                <a:latin typeface="Comic Sans MS" pitchFamily="66" charset="0"/>
              </a:rPr>
              <a:t/>
            </a:r>
            <a:br>
              <a:rPr lang="en-GB" sz="3200" dirty="0" smtClean="0">
                <a:latin typeface="Comic Sans MS" pitchFamily="66" charset="0"/>
              </a:rPr>
            </a:br>
            <a:r>
              <a:rPr lang="en-GB" sz="3200" dirty="0" smtClean="0">
                <a:latin typeface="Comic Sans MS" pitchFamily="66" charset="0"/>
              </a:rPr>
              <a:t>£</a:t>
            </a:r>
            <a:r>
              <a:rPr lang="en-GB" sz="3200" dirty="0">
                <a:latin typeface="Comic Sans MS" pitchFamily="66" charset="0"/>
              </a:rPr>
              <a:t>12.00 ÷ </a:t>
            </a:r>
            <a:r>
              <a:rPr lang="en-GB" sz="3200" dirty="0" smtClean="0">
                <a:latin typeface="Comic Sans MS" pitchFamily="66" charset="0"/>
              </a:rPr>
              <a:t>3                       £36.50 x 2 </a:t>
            </a:r>
          </a:p>
          <a:p>
            <a:r>
              <a:rPr lang="en-GB" sz="3200" dirty="0" smtClean="0">
                <a:latin typeface="Comic Sans MS" pitchFamily="66" charset="0"/>
              </a:rPr>
              <a:t/>
            </a:r>
            <a:br>
              <a:rPr lang="en-GB" sz="3200" dirty="0" smtClean="0">
                <a:latin typeface="Comic Sans MS" pitchFamily="66" charset="0"/>
              </a:rPr>
            </a:br>
            <a:r>
              <a:rPr lang="en-GB" sz="3200" dirty="0" smtClean="0">
                <a:latin typeface="Comic Sans MS" pitchFamily="66" charset="0"/>
              </a:rPr>
              <a:t>(£15 x 2) + (£10.50 x 2) </a:t>
            </a:r>
          </a:p>
          <a:p>
            <a:endParaRPr lang="en-GB" sz="3200" dirty="0">
              <a:latin typeface="Comic Sans MS" pitchFamily="66" charset="0"/>
            </a:endParaRPr>
          </a:p>
          <a:p>
            <a:endParaRPr lang="en-GB" sz="3200" dirty="0">
              <a:latin typeface="Comic Sans MS" pitchFamily="66" charset="0"/>
            </a:endParaRPr>
          </a:p>
        </p:txBody>
      </p:sp>
      <p:pic>
        <p:nvPicPr>
          <p:cNvPr id="1030" name="Picture 6" descr="http://thumbs.dreamstime.com/z/british-currency-coins-20549547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3125" y1="42697" x2="13125" y2="42697"/>
                        <a14:foregroundMark x1="25750" y1="18165" x2="25750" y2="18165"/>
                        <a14:foregroundMark x1="12250" y1="48127" x2="12250" y2="48127"/>
                        <a14:foregroundMark x1="8625" y1="55993" x2="8625" y2="55993"/>
                        <a14:foregroundMark x1="19125" y1="49251" x2="19125" y2="49251"/>
                        <a14:foregroundMark x1="19875" y1="45318" x2="19875" y2="45318"/>
                        <a14:foregroundMark x1="20500" y1="41760" x2="20500" y2="417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29882"/>
            <a:ext cx="3600399" cy="240230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38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852348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omic Sans MS" pitchFamily="66" charset="0"/>
              </a:rPr>
              <a:t>It won’t be long until the summer holidays </a:t>
            </a:r>
          </a:p>
          <a:p>
            <a:r>
              <a:rPr lang="en-GB" sz="3200" dirty="0" smtClean="0">
                <a:latin typeface="Comic Sans MS" pitchFamily="66" charset="0"/>
              </a:rPr>
              <a:t>and lots of people really like to go camping. </a:t>
            </a:r>
          </a:p>
          <a:p>
            <a:endParaRPr lang="en-GB" sz="3200" dirty="0">
              <a:latin typeface="Comic Sans MS" pitchFamily="66" charset="0"/>
            </a:endParaRPr>
          </a:p>
          <a:p>
            <a:r>
              <a:rPr lang="en-GB" sz="3200" dirty="0" smtClean="0">
                <a:latin typeface="Comic Sans MS" pitchFamily="66" charset="0"/>
              </a:rPr>
              <a:t>Can you help plan a </a:t>
            </a:r>
            <a:r>
              <a:rPr lang="en-GB" sz="3200" dirty="0" err="1" smtClean="0">
                <a:latin typeface="Comic Sans MS" pitchFamily="66" charset="0"/>
              </a:rPr>
              <a:t>glamping</a:t>
            </a:r>
            <a:r>
              <a:rPr lang="en-GB" sz="3200" dirty="0" smtClean="0">
                <a:latin typeface="Comic Sans MS" pitchFamily="66" charset="0"/>
              </a:rPr>
              <a:t> holiday?</a:t>
            </a:r>
            <a:endParaRPr lang="en-GB" sz="3200" dirty="0">
              <a:latin typeface="Comic Sans MS" pitchFamily="66" charset="0"/>
            </a:endParaRPr>
          </a:p>
        </p:txBody>
      </p:sp>
      <p:pic>
        <p:nvPicPr>
          <p:cNvPr id="2050" name="Picture 2" descr="http://www.armchairtravels.co.uk/act/wp-content/uploads/2012/07/glamp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92896"/>
            <a:ext cx="7092677" cy="38708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71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319" y="404664"/>
            <a:ext cx="907280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u="sng" dirty="0" smtClean="0">
                <a:latin typeface="Comic Sans MS" pitchFamily="66" charset="0"/>
              </a:rPr>
              <a:t>The </a:t>
            </a:r>
            <a:r>
              <a:rPr lang="en-GB" sz="4000" u="sng" dirty="0" err="1" smtClean="0">
                <a:latin typeface="Comic Sans MS" pitchFamily="66" charset="0"/>
              </a:rPr>
              <a:t>Glamping</a:t>
            </a:r>
            <a:r>
              <a:rPr lang="en-GB" sz="4000" u="sng" dirty="0" smtClean="0">
                <a:latin typeface="Comic Sans MS" pitchFamily="66" charset="0"/>
              </a:rPr>
              <a:t> Challenge</a:t>
            </a:r>
          </a:p>
          <a:p>
            <a:pPr algn="ctr"/>
            <a:endParaRPr lang="en-GB" sz="4000" u="sng" dirty="0">
              <a:latin typeface="Comic Sans MS" pitchFamily="66" charset="0"/>
            </a:endParaRPr>
          </a:p>
          <a:p>
            <a:r>
              <a:rPr lang="en-GB" sz="4000" dirty="0" smtClean="0">
                <a:latin typeface="Comic Sans MS" pitchFamily="66" charset="0"/>
              </a:rPr>
              <a:t>You have a budget of</a:t>
            </a:r>
          </a:p>
          <a:p>
            <a:endParaRPr lang="en-GB" sz="4000" dirty="0">
              <a:latin typeface="Comic Sans MS" pitchFamily="66" charset="0"/>
            </a:endParaRPr>
          </a:p>
          <a:p>
            <a:r>
              <a:rPr lang="en-GB" sz="4000" dirty="0" smtClean="0">
                <a:latin typeface="Comic Sans MS" pitchFamily="66" charset="0"/>
              </a:rPr>
              <a:t>Which team can plan the best holiday, getting as close to £800 as possible without going over? 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3200" dirty="0" smtClean="0">
              <a:latin typeface="Comic Sans MS" pitchFamily="66" charset="0"/>
            </a:endParaRPr>
          </a:p>
        </p:txBody>
      </p:sp>
      <p:sp>
        <p:nvSpPr>
          <p:cNvPr id="3" name="Explosion 2 2"/>
          <p:cNvSpPr/>
          <p:nvPr/>
        </p:nvSpPr>
        <p:spPr>
          <a:xfrm>
            <a:off x="5076056" y="1268760"/>
            <a:ext cx="3208670" cy="1519198"/>
          </a:xfrm>
          <a:prstGeom prst="irregularSeal2">
            <a:avLst/>
          </a:prstGeom>
          <a:solidFill>
            <a:srgbClr val="FFFF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652120" y="1556792"/>
            <a:ext cx="1614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£800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606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319" y="404664"/>
            <a:ext cx="90728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Comic Sans MS" pitchFamily="66" charset="0"/>
              </a:rPr>
              <a:t>You will have to work together to choose where to go, what activities to do, what food to buy and which equipment you’ll need!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3200" dirty="0" smtClean="0">
              <a:latin typeface="Comic Sans MS" pitchFamily="66" charset="0"/>
            </a:endParaRPr>
          </a:p>
        </p:txBody>
      </p:sp>
      <p:pic>
        <p:nvPicPr>
          <p:cNvPr id="6" name="Picture 5" descr="http://www.ukcampsite.co.uk/sites/siteimages/1128_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420888"/>
            <a:ext cx="3119730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http://www.green-cottages.co.uk/images/activity/canoein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96952"/>
            <a:ext cx="3329523" cy="2857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http://2.bp.blogspot.com/-wroFqWu2JN4/T0EE298LC6I/AAAAAAAAAvQ/URumcd5z5jg/s400/Rock%2Bclimbing%252C%2Ba%2Breal%2Basset%2Bhealth%2Bzulumike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189" y="4149079"/>
            <a:ext cx="2176378" cy="2319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http://thinnerandwiser.files.wordpress.com/2010/07/campingsmores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941168"/>
            <a:ext cx="1813426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467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191" y="116632"/>
            <a:ext cx="9072809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sng" dirty="0" smtClean="0">
                <a:latin typeface="Comic Sans MS" pitchFamily="66" charset="0"/>
              </a:rPr>
              <a:t>Sunny Hills Campsite</a:t>
            </a:r>
            <a:endParaRPr lang="en-GB" sz="3200" dirty="0" smtClean="0">
              <a:latin typeface="Comic Sans MS" pitchFamily="66" charset="0"/>
            </a:endParaRPr>
          </a:p>
          <a:p>
            <a:r>
              <a:rPr lang="en-GB" sz="3000" dirty="0" smtClean="0">
                <a:latin typeface="Comic Sans MS" pitchFamily="66" charset="0"/>
              </a:rPr>
              <a:t>Adults - £20 per night</a:t>
            </a:r>
          </a:p>
          <a:p>
            <a:r>
              <a:rPr lang="en-GB" sz="3000" dirty="0" smtClean="0">
                <a:latin typeface="Comic Sans MS" pitchFamily="66" charset="0"/>
              </a:rPr>
              <a:t>Children – free</a:t>
            </a:r>
          </a:p>
          <a:p>
            <a:endParaRPr lang="en-GB" sz="3000" dirty="0">
              <a:latin typeface="Comic Sans MS" pitchFamily="66" charset="0"/>
            </a:endParaRPr>
          </a:p>
          <a:p>
            <a:r>
              <a:rPr lang="en-GB" sz="3000" dirty="0" smtClean="0">
                <a:latin typeface="Comic Sans MS" pitchFamily="66" charset="0"/>
              </a:rPr>
              <a:t>25 miles away from home (petrol is 10p per mile).</a:t>
            </a:r>
          </a:p>
          <a:p>
            <a:endParaRPr lang="en-GB" sz="3000" dirty="0">
              <a:latin typeface="Comic Sans MS" pitchFamily="66" charset="0"/>
            </a:endParaRPr>
          </a:p>
          <a:p>
            <a:r>
              <a:rPr lang="en-GB" sz="3000" dirty="0" smtClean="0">
                <a:latin typeface="Comic Sans MS" pitchFamily="66" charset="0"/>
              </a:rPr>
              <a:t>Car park is £3.50 per night. Children’s playground, games arcade and swimming pool on site.</a:t>
            </a:r>
          </a:p>
          <a:p>
            <a:endParaRPr lang="en-GB" sz="2800" dirty="0" smtClean="0">
              <a:latin typeface="Comic Sans MS" pitchFamily="66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GB" sz="2800" dirty="0" smtClean="0">
                <a:latin typeface="Comic Sans MS" pitchFamily="66" charset="0"/>
              </a:rPr>
              <a:t>How much will it cost for 2 adults and 2 children to stay for 3 nights?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GB" sz="2800" dirty="0" smtClean="0">
                <a:latin typeface="Comic Sans MS" pitchFamily="66" charset="0"/>
              </a:rPr>
              <a:t>How much will it cost to get there and back?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GB" sz="2800" dirty="0" smtClean="0">
                <a:latin typeface="Comic Sans MS" pitchFamily="66" charset="0"/>
              </a:rPr>
              <a:t>Are there any extra costs to consider?</a:t>
            </a:r>
          </a:p>
          <a:p>
            <a:endParaRPr lang="en-GB" sz="4000" dirty="0" smtClean="0">
              <a:latin typeface="Comic Sans MS" pitchFamily="66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GB" sz="3200" dirty="0" smtClean="0">
              <a:latin typeface="Comic Sans MS" pitchFamily="66" charset="0"/>
            </a:endParaRPr>
          </a:p>
        </p:txBody>
      </p:sp>
      <p:pic>
        <p:nvPicPr>
          <p:cNvPr id="1026" name="Picture 2" descr="http://www.coolcamping.co.uk/system/images/369/great-langdale-national-trust-campsite-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0648"/>
            <a:ext cx="2588990" cy="172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40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920621"/>
            <a:ext cx="7992888" cy="50167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itchFamily="66" charset="0"/>
              </a:rPr>
              <a:t>What’s the Question?</a:t>
            </a:r>
          </a:p>
          <a:p>
            <a:pPr algn="ctr"/>
            <a:endParaRPr lang="en-GB" sz="3200" dirty="0">
              <a:latin typeface="Comic Sans MS" pitchFamily="66" charset="0"/>
            </a:endParaRPr>
          </a:p>
          <a:p>
            <a:pPr algn="ctr"/>
            <a:r>
              <a:rPr lang="en-GB" sz="3200" dirty="0" smtClean="0">
                <a:latin typeface="Comic Sans MS" pitchFamily="66" charset="0"/>
              </a:rPr>
              <a:t>5     6     11    2    10</a:t>
            </a:r>
          </a:p>
          <a:p>
            <a:pPr algn="ctr"/>
            <a:endParaRPr lang="en-GB" sz="3200" dirty="0">
              <a:latin typeface="Comic Sans MS" pitchFamily="66" charset="0"/>
            </a:endParaRPr>
          </a:p>
          <a:p>
            <a:pPr algn="ctr"/>
            <a:r>
              <a:rPr lang="en-GB" sz="3200" dirty="0" smtClean="0">
                <a:latin typeface="Comic Sans MS" pitchFamily="66" charset="0"/>
              </a:rPr>
              <a:t>+   -   x   ÷</a:t>
            </a:r>
          </a:p>
          <a:p>
            <a:pPr algn="ctr"/>
            <a:endParaRPr lang="en-GB" sz="3200" dirty="0">
              <a:latin typeface="Comic Sans MS" pitchFamily="66" charset="0"/>
            </a:endParaRPr>
          </a:p>
          <a:p>
            <a:pPr algn="ctr"/>
            <a:r>
              <a:rPr lang="en-GB" sz="3200" dirty="0" smtClean="0">
                <a:latin typeface="Comic Sans MS" pitchFamily="66" charset="0"/>
              </a:rPr>
              <a:t>Which pair can get the closest to the answer using each number and operation no more than once?</a:t>
            </a:r>
          </a:p>
          <a:p>
            <a:pPr algn="ctr"/>
            <a:endParaRPr lang="en-GB" sz="3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09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0401" y="188640"/>
            <a:ext cx="7907934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5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Problem </a:t>
            </a:r>
          </a:p>
          <a:p>
            <a:pPr algn="ctr"/>
            <a:r>
              <a:rPr lang="en-US" sz="1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solving</a:t>
            </a:r>
            <a:endParaRPr lang="en-US" sz="125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</a:endParaRPr>
          </a:p>
        </p:txBody>
      </p:sp>
      <p:pic>
        <p:nvPicPr>
          <p:cNvPr id="8194" name="Picture 2" descr="C:\Users\Laura\AppData\Local\Microsoft\Windows\Temporary Internet Files\Content.IE5\25E80CQK\MC900439847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77072"/>
            <a:ext cx="3960440" cy="249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24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116632"/>
            <a:ext cx="87492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omic Sans MS" pitchFamily="66" charset="0"/>
              </a:rPr>
              <a:t>These are the coins commonly used in Britain today.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79" t="18319" r="22210" b="48491"/>
          <a:stretch/>
        </p:blipFill>
        <p:spPr bwMode="auto">
          <a:xfrm>
            <a:off x="1979712" y="1412776"/>
            <a:ext cx="4997669" cy="2427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4005064"/>
            <a:ext cx="87492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itchFamily="66" charset="0"/>
              </a:rPr>
              <a:t>What is the </a:t>
            </a:r>
            <a:r>
              <a:rPr lang="en-GB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FEWEST </a:t>
            </a:r>
            <a:r>
              <a:rPr lang="en-GB" sz="3200" dirty="0" smtClean="0">
                <a:latin typeface="Comic Sans MS" pitchFamily="66" charset="0"/>
              </a:rPr>
              <a:t>number of coins you need to make</a:t>
            </a:r>
          </a:p>
          <a:p>
            <a:pPr marL="742950" indent="-742950">
              <a:buAutoNum type="alphaLcParenBoth"/>
            </a:pPr>
            <a:r>
              <a:rPr lang="en-GB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83p     (b) £1.34      (c) £5.27</a:t>
            </a:r>
          </a:p>
          <a:p>
            <a:endParaRPr lang="en-GB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73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191" y="138497"/>
            <a:ext cx="874928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sng" dirty="0" smtClean="0">
                <a:latin typeface="Comic Sans MS" pitchFamily="66" charset="0"/>
              </a:rPr>
              <a:t>Calculate this</a:t>
            </a:r>
          </a:p>
          <a:p>
            <a:endParaRPr lang="en-GB" sz="4000" dirty="0">
              <a:latin typeface="Comic Sans MS" pitchFamily="66" charset="0"/>
            </a:endParaRPr>
          </a:p>
          <a:p>
            <a:r>
              <a:rPr lang="en-GB" sz="4000" dirty="0" smtClean="0">
                <a:latin typeface="Comic Sans MS" pitchFamily="66" charset="0"/>
              </a:rPr>
              <a:t>£5.75 + £12.75</a:t>
            </a:r>
          </a:p>
          <a:p>
            <a:endParaRPr lang="en-GB" sz="4000" dirty="0">
              <a:latin typeface="Comic Sans MS" pitchFamily="66" charset="0"/>
            </a:endParaRPr>
          </a:p>
          <a:p>
            <a:r>
              <a:rPr lang="en-GB" sz="4000" dirty="0" smtClean="0">
                <a:latin typeface="Comic Sans MS" pitchFamily="66" charset="0"/>
              </a:rPr>
              <a:t>£1 ÷ 5 </a:t>
            </a:r>
          </a:p>
          <a:p>
            <a:endParaRPr lang="en-GB" sz="2400" dirty="0" smtClean="0">
              <a:latin typeface="Comic Sans MS" pitchFamily="66" charset="0"/>
            </a:endParaRPr>
          </a:p>
          <a:p>
            <a:r>
              <a:rPr lang="en-GB" sz="4000" dirty="0" smtClean="0">
                <a:latin typeface="Comic Sans MS" pitchFamily="66" charset="0"/>
              </a:rPr>
              <a:t>£189.25 – £47.05</a:t>
            </a:r>
          </a:p>
        </p:txBody>
      </p:sp>
      <p:pic>
        <p:nvPicPr>
          <p:cNvPr id="2052" name="Picture 4" descr="C:\Users\Laura\AppData\Local\Microsoft\Windows\Temporary Internet Files\Content.IE5\HX86ZPLK\MC90035605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6672"/>
            <a:ext cx="444541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4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191" y="116632"/>
            <a:ext cx="874928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sng" dirty="0" smtClean="0">
                <a:latin typeface="Comic Sans MS" pitchFamily="66" charset="0"/>
              </a:rPr>
              <a:t>Stream Scrambling</a:t>
            </a:r>
            <a:endParaRPr lang="en-GB" sz="3200" dirty="0" smtClean="0">
              <a:latin typeface="Comic Sans MS" pitchFamily="66" charset="0"/>
            </a:endParaRPr>
          </a:p>
          <a:p>
            <a:r>
              <a:rPr lang="en-GB" sz="2800" dirty="0" smtClean="0">
                <a:latin typeface="Comic Sans MS" pitchFamily="66" charset="0"/>
              </a:rPr>
              <a:t>Enjoy a fun filled day climbing waterfalls, wading through streams and navigating fun obstacles.</a:t>
            </a:r>
          </a:p>
          <a:p>
            <a:r>
              <a:rPr lang="en-GB" sz="2800" dirty="0" smtClean="0">
                <a:latin typeface="Comic Sans MS" pitchFamily="66" charset="0"/>
              </a:rPr>
              <a:t>A picnic lunch will be provided halfway through the day at an extra £7 per person.</a:t>
            </a:r>
          </a:p>
          <a:p>
            <a:r>
              <a:rPr lang="en-GB" sz="2800" dirty="0" smtClean="0">
                <a:latin typeface="Comic Sans MS" pitchFamily="66" charset="0"/>
              </a:rPr>
              <a:t>Safety equipment included at no extra cost.</a:t>
            </a:r>
          </a:p>
          <a:p>
            <a:endParaRPr lang="en-GB" sz="2800" dirty="0">
              <a:latin typeface="Comic Sans MS" pitchFamily="66" charset="0"/>
            </a:endParaRPr>
          </a:p>
          <a:p>
            <a:r>
              <a:rPr lang="en-GB" sz="2800" dirty="0" smtClean="0">
                <a:latin typeface="Comic Sans MS" pitchFamily="66" charset="0"/>
              </a:rPr>
              <a:t>Adult tickets - £30 each</a:t>
            </a:r>
          </a:p>
          <a:p>
            <a:r>
              <a:rPr lang="en-GB" sz="2800" dirty="0" smtClean="0">
                <a:latin typeface="Comic Sans MS" pitchFamily="66" charset="0"/>
              </a:rPr>
              <a:t>Child tickets – half the price of an adult ticket.</a:t>
            </a:r>
            <a:endParaRPr lang="en-GB" sz="2400" dirty="0" smtClean="0">
              <a:latin typeface="Comic Sans MS" pitchFamily="66" charset="0"/>
            </a:endParaRPr>
          </a:p>
        </p:txBody>
      </p:sp>
      <p:pic>
        <p:nvPicPr>
          <p:cNvPr id="2050" name="Picture 2" descr="https://encrypted-tbn3.gstatic.com/images?q=tbn:ANd9GcQEXHyHPsqegjtezup6LTmy8LNzOxEHvnqYOnxute-6lB_Ama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365104"/>
            <a:ext cx="340995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344" y="4509120"/>
            <a:ext cx="54257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 How much will tickets cost for 2 adults and 2 children?</a:t>
            </a:r>
          </a:p>
          <a:p>
            <a:endParaRPr lang="en-GB" sz="2800" dirty="0" smtClean="0">
              <a:latin typeface="Comic Sans MS" pitchFamily="66" charset="0"/>
            </a:endParaRPr>
          </a:p>
          <a:p>
            <a:r>
              <a:rPr lang="en-GB" sz="2800" dirty="0" smtClean="0">
                <a:latin typeface="Comic Sans MS" pitchFamily="66" charset="0"/>
              </a:rPr>
              <a:t>What other extra costs need to be considered?</a:t>
            </a:r>
          </a:p>
        </p:txBody>
      </p:sp>
    </p:spTree>
    <p:extLst>
      <p:ext uri="{BB962C8B-B14F-4D97-AF65-F5344CB8AC3E}">
        <p14:creationId xmlns:p14="http://schemas.microsoft.com/office/powerpoint/2010/main" val="381936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16632"/>
            <a:ext cx="838562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latin typeface="Comic Sans MS" pitchFamily="66" charset="0"/>
              </a:rPr>
              <a:t>LOB: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GB" sz="3200" dirty="0" smtClean="0">
                <a:latin typeface="Comic Sans MS" pitchFamily="66" charset="0"/>
              </a:rPr>
              <a:t>To solve larger word problems involving </a:t>
            </a:r>
            <a:br>
              <a:rPr lang="en-GB" sz="3200" dirty="0" smtClean="0">
                <a:latin typeface="Comic Sans MS" pitchFamily="66" charset="0"/>
              </a:rPr>
            </a:br>
            <a:r>
              <a:rPr lang="en-GB" sz="3200" dirty="0" smtClean="0">
                <a:latin typeface="Comic Sans MS" pitchFamily="66" charset="0"/>
              </a:rPr>
              <a:t>money.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2060848"/>
            <a:ext cx="91450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omic Sans MS" pitchFamily="66" charset="0"/>
              </a:rPr>
              <a:t>Remember: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GB" sz="3600" dirty="0" smtClean="0">
                <a:latin typeface="Comic Sans MS" pitchFamily="66" charset="0"/>
              </a:rPr>
              <a:t>Your budget is £800, don’t go over!!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GB" sz="3600" dirty="0" smtClean="0">
                <a:latin typeface="Comic Sans MS" pitchFamily="66" charset="0"/>
              </a:rPr>
              <a:t>Work together as a team.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GB" sz="3600" dirty="0" smtClean="0">
                <a:latin typeface="Comic Sans MS" pitchFamily="66" charset="0"/>
              </a:rPr>
              <a:t>Work out a few options before choosing the best one.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GB" sz="3600" dirty="0" smtClean="0">
                <a:latin typeface="Comic Sans MS" pitchFamily="66" charset="0"/>
              </a:rPr>
              <a:t>Be ready to tell the class about your holiday at the end of the lesson!</a:t>
            </a:r>
            <a:endParaRPr lang="en-GB" sz="3200" dirty="0">
              <a:latin typeface="Comic Sans MS" pitchFamily="66" charset="0"/>
            </a:endParaRPr>
          </a:p>
        </p:txBody>
      </p:sp>
      <p:pic>
        <p:nvPicPr>
          <p:cNvPr id="6" name="Picture 8" descr="http://us.123rf.com/400wm/400/400/claudiodivizia/claudiodivizia0806/claudiodivizia080600217/3159393-british-pounds-banknotes-mone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360" r="98820">
                        <a14:foregroundMark x1="50737" y1="10667" x2="50737" y2="10667"/>
                        <a14:foregroundMark x1="34710" y1="11917" x2="34710" y2="11917"/>
                        <a14:foregroundMark x1="36480" y1="11167" x2="36480" y2="11167"/>
                        <a14:foregroundMark x1="38545" y1="9667" x2="34710" y2="10917"/>
                        <a14:foregroundMark x1="28810" y1="13417" x2="33530" y2="13417"/>
                        <a14:foregroundMark x1="27335" y1="13417" x2="30875" y2="12167"/>
                        <a14:foregroundMark x1="56637" y1="4083" x2="61947" y2="3583"/>
                        <a14:foregroundMark x1="61652" y1="7833" x2="66470" y2="14417"/>
                        <a14:foregroundMark x1="60767" y1="2333" x2="56047" y2="3333"/>
                        <a14:foregroundMark x1="70600" y1="23417" x2="75025" y2="32250"/>
                        <a14:foregroundMark x1="74435" y1="32750" x2="76205" y2="3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00014">
            <a:off x="6772556" y="851544"/>
            <a:ext cx="1718259" cy="202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14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7" y="188640"/>
            <a:ext cx="8393644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5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Shape </a:t>
            </a:r>
          </a:p>
          <a:p>
            <a:pPr algn="ctr"/>
            <a:r>
              <a:rPr lang="en-US" sz="1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problems</a:t>
            </a:r>
            <a:endParaRPr lang="en-US" sz="125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</a:endParaRPr>
          </a:p>
        </p:txBody>
      </p:sp>
      <p:pic>
        <p:nvPicPr>
          <p:cNvPr id="1026" name="Picture 2" descr="http://measureofdoubt.files.wordpress.com/2011/11/imp-triangle-draw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861048"/>
            <a:ext cx="303038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8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8845219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/>
              <a:t>Guess the shape</a:t>
            </a:r>
          </a:p>
          <a:p>
            <a:pPr algn="ctr"/>
            <a:endParaRPr lang="en-GB" sz="4400" dirty="0"/>
          </a:p>
          <a:p>
            <a:r>
              <a:rPr lang="en-GB" sz="4000" dirty="0" smtClean="0"/>
              <a:t>Think of a shape.</a:t>
            </a:r>
          </a:p>
          <a:p>
            <a:endParaRPr lang="en-GB" sz="4000" dirty="0" smtClean="0"/>
          </a:p>
          <a:p>
            <a:r>
              <a:rPr lang="en-GB" sz="4000" dirty="0" smtClean="0"/>
              <a:t>Your partner can ask you up to 10 questions to help them guess your shape.</a:t>
            </a:r>
          </a:p>
          <a:p>
            <a:endParaRPr lang="en-GB" sz="4000" dirty="0" smtClean="0"/>
          </a:p>
          <a:p>
            <a:r>
              <a:rPr lang="en-GB" sz="4000" dirty="0" smtClean="0"/>
              <a:t>You can only answer yes or no.</a:t>
            </a:r>
          </a:p>
          <a:p>
            <a:endParaRPr lang="en-GB" sz="4400" dirty="0"/>
          </a:p>
          <a:p>
            <a:endParaRPr lang="en-GB" sz="4400" dirty="0" smtClean="0"/>
          </a:p>
        </p:txBody>
      </p:sp>
    </p:spTree>
    <p:extLst>
      <p:ext uri="{BB962C8B-B14F-4D97-AF65-F5344CB8AC3E}">
        <p14:creationId xmlns:p14="http://schemas.microsoft.com/office/powerpoint/2010/main" val="118424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88640"/>
            <a:ext cx="646382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 smtClean="0"/>
              <a:t>How many of these shapes </a:t>
            </a:r>
          </a:p>
          <a:p>
            <a:pPr algn="ctr"/>
            <a:r>
              <a:rPr lang="en-GB" sz="4400" dirty="0" smtClean="0"/>
              <a:t>can you name?</a:t>
            </a:r>
            <a:endParaRPr lang="en-GB" sz="4400" dirty="0"/>
          </a:p>
        </p:txBody>
      </p:sp>
      <p:pic>
        <p:nvPicPr>
          <p:cNvPr id="3074" name="Picture 2" descr="http://upload.wikimedia.org/wikipedia/commons/thumb/0/07/Octahedron.svg/280px-Octahedro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001" y="2492896"/>
            <a:ext cx="240199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01" b="97163" l="7143" r="965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4664"/>
            <a:ext cx="3528392" cy="23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63" b="97907" l="10283" r="959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836712"/>
            <a:ext cx="3107397" cy="199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42" b="97788" l="9908" r="965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885" y="4658550"/>
            <a:ext cx="207421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7510" l="0" r="989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51213"/>
            <a:ext cx="1819744" cy="22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740" b="98792" l="2491" r="985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6" y="4700385"/>
            <a:ext cx="3004970" cy="176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995" b="94005" l="451" r="987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068960"/>
            <a:ext cx="2880320" cy="1589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808" b="98654" l="3160" r="940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152" y="4868692"/>
            <a:ext cx="2058169" cy="198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http://upload.wikimedia.org/wikipedia/commons/thumb/6/66/POV-Ray-Dodecahedron.svg/240px-POV-Ray-Dodecahedron.svg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627784" y="1556792"/>
            <a:ext cx="1872207" cy="1872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07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http://upload.wikimedia.org/wikipedia/commons/thumb/6/66/POV-Ray-Dodecahedron.svg/240px-POV-Ray-Dodecahedron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412776"/>
            <a:ext cx="1872207" cy="187220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331640" y="188640"/>
            <a:ext cx="646382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 smtClean="0"/>
              <a:t>How many of these shapes </a:t>
            </a:r>
          </a:p>
          <a:p>
            <a:pPr algn="ctr"/>
            <a:r>
              <a:rPr lang="en-GB" sz="4400" dirty="0" smtClean="0"/>
              <a:t>can you name?</a:t>
            </a:r>
            <a:endParaRPr lang="en-GB" sz="4400" dirty="0"/>
          </a:p>
        </p:txBody>
      </p:sp>
      <p:pic>
        <p:nvPicPr>
          <p:cNvPr id="3074" name="Picture 2" descr="http://upload.wikimedia.org/wikipedia/commons/thumb/0/07/Octahedron.svg/280px-Octahedron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001" y="2492896"/>
            <a:ext cx="240199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01" b="97163" l="7143" r="965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4664"/>
            <a:ext cx="3528392" cy="23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63" b="97907" l="10283" r="959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836712"/>
            <a:ext cx="3107397" cy="199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42" b="97788" l="9908" r="965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234" y="4691755"/>
            <a:ext cx="207421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7510" l="0" r="989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6" y="3212976"/>
            <a:ext cx="1368152" cy="1656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740" b="98792" l="2491" r="985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3004970" cy="176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995" b="94005" l="451" r="987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068960"/>
            <a:ext cx="2880320" cy="1589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808" b="98654" l="3160" r="940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152" y="4868692"/>
            <a:ext cx="2058169" cy="198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40352" y="5877272"/>
            <a:ext cx="100811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Cube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92280" y="3068960"/>
            <a:ext cx="187796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octahedron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55976" y="3789040"/>
            <a:ext cx="122413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Cuboid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59932" y="5517231"/>
            <a:ext cx="201622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tetrahedron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6362015"/>
            <a:ext cx="338437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itchFamily="66" charset="0"/>
              </a:rPr>
              <a:t>s</a:t>
            </a:r>
            <a:r>
              <a:rPr lang="en-GB" sz="2400" dirty="0" smtClean="0">
                <a:latin typeface="Comic Sans MS" pitchFamily="66" charset="0"/>
              </a:rPr>
              <a:t>quare based pyramid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7504" y="3861048"/>
            <a:ext cx="133544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cylinder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2564904"/>
            <a:ext cx="266429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itchFamily="66" charset="0"/>
              </a:rPr>
              <a:t>p</a:t>
            </a:r>
            <a:r>
              <a:rPr lang="en-GB" sz="2400" dirty="0" smtClean="0">
                <a:latin typeface="Comic Sans MS" pitchFamily="66" charset="0"/>
              </a:rPr>
              <a:t>entagonal prism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03848" y="2564904"/>
            <a:ext cx="223224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dodecahedron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00192" y="1988840"/>
            <a:ext cx="259228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Hexagonal prism</a:t>
            </a:r>
            <a:endParaRPr lang="en-GB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53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5856" y="15240"/>
            <a:ext cx="924991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What are the properties of this shape?</a:t>
            </a:r>
          </a:p>
          <a:p>
            <a:pPr algn="ctr"/>
            <a:endParaRPr lang="en-GB" sz="4400" dirty="0" smtClean="0"/>
          </a:p>
          <a:p>
            <a:endParaRPr lang="en-GB" sz="3200" dirty="0"/>
          </a:p>
          <a:p>
            <a:endParaRPr lang="en-GB" sz="3200" dirty="0" smtClean="0"/>
          </a:p>
          <a:p>
            <a:pPr algn="ctr"/>
            <a:endParaRPr lang="en-GB" sz="3600" dirty="0"/>
          </a:p>
          <a:p>
            <a:pPr algn="ctr"/>
            <a:endParaRPr lang="en-GB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66" b="98826" l="6803" r="980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8153003" cy="5668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74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920621"/>
            <a:ext cx="7992888" cy="50167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itchFamily="66" charset="0"/>
              </a:rPr>
              <a:t>What’s the Question?</a:t>
            </a:r>
          </a:p>
          <a:p>
            <a:pPr algn="ctr"/>
            <a:endParaRPr lang="en-GB" sz="3200" dirty="0">
              <a:latin typeface="Comic Sans MS" pitchFamily="66" charset="0"/>
            </a:endParaRPr>
          </a:p>
          <a:p>
            <a:pPr marL="514350" indent="-514350" algn="ctr">
              <a:buAutoNum type="arabicPlain" startAt="2"/>
            </a:pPr>
            <a:r>
              <a:rPr lang="en-GB" sz="3200" dirty="0" smtClean="0">
                <a:latin typeface="Comic Sans MS" pitchFamily="66" charset="0"/>
              </a:rPr>
              <a:t> 5     7     12    10</a:t>
            </a:r>
          </a:p>
          <a:p>
            <a:pPr algn="ctr"/>
            <a:endParaRPr lang="en-GB" sz="3200" dirty="0">
              <a:latin typeface="Comic Sans MS" pitchFamily="66" charset="0"/>
            </a:endParaRPr>
          </a:p>
          <a:p>
            <a:pPr algn="ctr"/>
            <a:r>
              <a:rPr lang="en-GB" sz="3200" dirty="0" smtClean="0">
                <a:latin typeface="Comic Sans MS" pitchFamily="66" charset="0"/>
              </a:rPr>
              <a:t>+   -   x   ÷</a:t>
            </a:r>
          </a:p>
          <a:p>
            <a:pPr algn="ctr"/>
            <a:endParaRPr lang="en-GB" sz="3200" dirty="0">
              <a:latin typeface="Comic Sans MS" pitchFamily="66" charset="0"/>
            </a:endParaRPr>
          </a:p>
          <a:p>
            <a:pPr algn="ctr"/>
            <a:r>
              <a:rPr lang="en-GB" sz="3200" dirty="0" smtClean="0">
                <a:latin typeface="Comic Sans MS" pitchFamily="66" charset="0"/>
              </a:rPr>
              <a:t>Which pair can get the closest to the answer using each number and operation no more than once?</a:t>
            </a:r>
          </a:p>
          <a:p>
            <a:pPr algn="ctr"/>
            <a:endParaRPr lang="en-GB" sz="3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94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9951"/>
            <a:ext cx="9249914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Lob: to create a variety of 3d shapes and describe their properties.</a:t>
            </a:r>
          </a:p>
          <a:p>
            <a:pPr algn="ctr"/>
            <a:endParaRPr lang="en-GB" sz="4000" dirty="0"/>
          </a:p>
          <a:p>
            <a:r>
              <a:rPr lang="en-GB" sz="3200" dirty="0" smtClean="0"/>
              <a:t>What shape can you make using all of your straws? Remember you can’t cut or bend them!</a:t>
            </a:r>
          </a:p>
          <a:p>
            <a:endParaRPr lang="en-GB" sz="3200" dirty="0"/>
          </a:p>
          <a:p>
            <a:r>
              <a:rPr lang="en-GB" sz="3200" dirty="0" smtClean="0"/>
              <a:t>When you work out your shape, write the name of the shape down in your book along with its properties. </a:t>
            </a:r>
          </a:p>
          <a:p>
            <a:endParaRPr lang="en-GB" sz="3200" dirty="0"/>
          </a:p>
          <a:p>
            <a:r>
              <a:rPr lang="en-GB" sz="3200" dirty="0" smtClean="0"/>
              <a:t>What other shapes can you make with your straws?</a:t>
            </a:r>
          </a:p>
          <a:p>
            <a:endParaRPr lang="en-GB" sz="3200" dirty="0"/>
          </a:p>
          <a:p>
            <a:r>
              <a:rPr lang="en-GB" sz="3200" dirty="0" smtClean="0"/>
              <a:t>Extra challenge: can you make a regular decahedron (12 pentagonal faces)?</a:t>
            </a:r>
          </a:p>
          <a:p>
            <a:endParaRPr lang="en-GB" sz="3200" dirty="0"/>
          </a:p>
          <a:p>
            <a:endParaRPr lang="en-GB" sz="3200" dirty="0" smtClean="0"/>
          </a:p>
          <a:p>
            <a:pPr algn="ctr"/>
            <a:endParaRPr lang="en-GB" sz="3600" dirty="0"/>
          </a:p>
          <a:p>
            <a:pPr algn="ctr"/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2265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484784"/>
            <a:ext cx="8393644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5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Time </a:t>
            </a:r>
          </a:p>
          <a:p>
            <a:pPr algn="ctr"/>
            <a:r>
              <a:rPr lang="en-US" sz="1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Problems</a:t>
            </a:r>
            <a:endParaRPr lang="en-US" sz="125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</a:endParaRPr>
          </a:p>
        </p:txBody>
      </p:sp>
      <p:pic>
        <p:nvPicPr>
          <p:cNvPr id="1026" name="Picture 2" descr="C:\Users\Laura\AppData\Local\Microsoft\Windows\Temporary Internet Files\Content.IE5\HX86ZPLK\MC90041364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524" y="188640"/>
            <a:ext cx="2631221" cy="250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aura\AppData\Local\Microsoft\Windows\Temporary Internet Files\Content.IE5\9TST7Q31\MC90043756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1943100" cy="198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40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How many minutes in an hour?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Comic Sans MS" pitchFamily="66" charset="0"/>
              </a:rPr>
              <a:t> Convert these minutes to hours and minutes:</a:t>
            </a:r>
          </a:p>
          <a:p>
            <a:r>
              <a:rPr lang="en-GB" dirty="0" smtClean="0">
                <a:latin typeface="Comic Sans MS" pitchFamily="66" charset="0"/>
              </a:rPr>
              <a:t>1.   68 minutes</a:t>
            </a:r>
          </a:p>
          <a:p>
            <a:r>
              <a:rPr lang="en-GB" dirty="0" smtClean="0">
                <a:latin typeface="Comic Sans MS" pitchFamily="66" charset="0"/>
              </a:rPr>
              <a:t>2.  79 minutes</a:t>
            </a:r>
          </a:p>
          <a:p>
            <a:r>
              <a:rPr lang="en-GB" dirty="0" smtClean="0">
                <a:latin typeface="Comic Sans MS" pitchFamily="66" charset="0"/>
              </a:rPr>
              <a:t>3.   98 minutes</a:t>
            </a:r>
          </a:p>
          <a:p>
            <a:r>
              <a:rPr lang="en-GB" dirty="0" smtClean="0">
                <a:latin typeface="Comic Sans MS" pitchFamily="66" charset="0"/>
              </a:rPr>
              <a:t>4.   120 minutes</a:t>
            </a:r>
          </a:p>
          <a:p>
            <a:endParaRPr lang="en-US" dirty="0"/>
          </a:p>
        </p:txBody>
      </p:sp>
      <p:pic>
        <p:nvPicPr>
          <p:cNvPr id="1026" name="Picture 2" descr="https://encrypted-tbn0.gstatic.com/images?q=tbn:ANd9GcQtZy5_t3iYbEw22dXyIvjzzDflLpQa-eV4H_rGdFSkPUAO_-zU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9444" y1="57082" x2="69444" y2="57082"/>
                        <a14:foregroundMark x1="75926" y1="39485" x2="75926" y2="39485"/>
                        <a14:foregroundMark x1="61111" y1="35622" x2="73611" y2="63519"/>
                        <a14:foregroundMark x1="37037" y1="17597" x2="76389" y2="59657"/>
                        <a14:foregroundMark x1="92130" y1="42060" x2="24074" y2="38197"/>
                        <a14:foregroundMark x1="33333" y1="51931" x2="85648" y2="58798"/>
                        <a14:foregroundMark x1="83796" y1="67382" x2="57407" y2="83262"/>
                        <a14:foregroundMark x1="90741" y1="47210" x2="31944" y2="12017"/>
                        <a14:foregroundMark x1="10185" y1="34764" x2="12963" y2="36910"/>
                        <a14:foregroundMark x1="41204" y1="6009" x2="44907" y2="5150"/>
                        <a14:foregroundMark x1="30093" y1="54077" x2="36574" y2="618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92896"/>
            <a:ext cx="3467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3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476672"/>
            <a:ext cx="731322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 smtClean="0">
                <a:latin typeface="Comic Sans MS" pitchFamily="66" charset="0"/>
              </a:rPr>
              <a:t>What do we need to consider </a:t>
            </a:r>
          </a:p>
          <a:p>
            <a:pPr algn="ctr"/>
            <a:r>
              <a:rPr lang="en-GB" sz="4000" dirty="0" smtClean="0">
                <a:latin typeface="Comic Sans MS" pitchFamily="66" charset="0"/>
              </a:rPr>
              <a:t>when trying to solve a word</a:t>
            </a:r>
          </a:p>
          <a:p>
            <a:pPr algn="ctr"/>
            <a:r>
              <a:rPr lang="en-GB" sz="4000" dirty="0" smtClean="0">
                <a:latin typeface="Comic Sans MS" pitchFamily="66" charset="0"/>
              </a:rPr>
              <a:t> problem?</a:t>
            </a:r>
            <a:endParaRPr lang="en-GB" sz="4000" dirty="0">
              <a:latin typeface="Comic Sans MS" pitchFamily="66" charset="0"/>
            </a:endParaRPr>
          </a:p>
        </p:txBody>
      </p:sp>
      <p:pic>
        <p:nvPicPr>
          <p:cNvPr id="2050" name="Picture 2" descr="C:\Users\Laura\AppData\Local\Microsoft\Windows\Temporary Internet Files\Content.IE5\HX86ZPLK\MC900434389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348880"/>
            <a:ext cx="274087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44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548680"/>
            <a:ext cx="878497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latin typeface="Comic Sans MS" pitchFamily="66" charset="0"/>
              </a:rPr>
              <a:t>This morning I woke up at 6:15am. It took me 1 hour and 15 minutes to get ready for school. What time did I leave the house?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3075" name="Picture 3" descr="C:\Users\Laura\AppData\Local\Microsoft\Windows\Temporary Internet Files\Content.IE5\HX86ZPLK\MC900413646[2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140968"/>
            <a:ext cx="3616325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735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16632"/>
            <a:ext cx="878497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latin typeface="Comic Sans MS" pitchFamily="66" charset="0"/>
              </a:rPr>
              <a:t>Last weekend I made cookies to take to a party. </a:t>
            </a:r>
          </a:p>
          <a:p>
            <a:endParaRPr lang="en-GB" sz="3200" dirty="0">
              <a:latin typeface="Comic Sans MS" pitchFamily="66" charset="0"/>
            </a:endParaRPr>
          </a:p>
          <a:p>
            <a:r>
              <a:rPr lang="en-GB" sz="3200" dirty="0" smtClean="0">
                <a:latin typeface="Comic Sans MS" pitchFamily="66" charset="0"/>
              </a:rPr>
              <a:t>It took 20 minutes to make the dough and 1 hour and 30 minutes to cook them all.</a:t>
            </a:r>
          </a:p>
          <a:p>
            <a:endParaRPr lang="en-GB" sz="3200" dirty="0">
              <a:latin typeface="Comic Sans MS" pitchFamily="66" charset="0"/>
            </a:endParaRPr>
          </a:p>
          <a:p>
            <a:r>
              <a:rPr lang="en-GB" sz="3200" dirty="0" smtClean="0">
                <a:latin typeface="Comic Sans MS" pitchFamily="66" charset="0"/>
              </a:rPr>
              <a:t>I started making them at 3:00pm. What time did I finish?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098" name="Picture 2" descr="https://encrypted-tbn0.gstatic.com/images?q=tbn:ANd9GcT9By9b0jlZKQjgKHBabddD_ew4VWT22Wkbbbsj-fHthTPRBsW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45024"/>
            <a:ext cx="3068541" cy="306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62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907300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sz="3600" dirty="0">
                <a:latin typeface="Comic Sans MS" pitchFamily="66" charset="0"/>
              </a:rPr>
              <a:t>LOB: To solve </a:t>
            </a:r>
            <a:r>
              <a:rPr lang="en-GB" sz="3600" dirty="0" smtClean="0">
                <a:latin typeface="Comic Sans MS" pitchFamily="66" charset="0"/>
              </a:rPr>
              <a:t>one and two </a:t>
            </a:r>
            <a:r>
              <a:rPr lang="en-GB" sz="3600" dirty="0">
                <a:latin typeface="Comic Sans MS" pitchFamily="66" charset="0"/>
              </a:rPr>
              <a:t>step word problems </a:t>
            </a:r>
            <a:br>
              <a:rPr lang="en-GB" sz="3600" dirty="0">
                <a:latin typeface="Comic Sans MS" pitchFamily="66" charset="0"/>
              </a:rPr>
            </a:br>
            <a:r>
              <a:rPr lang="en-GB" sz="3600" dirty="0">
                <a:latin typeface="Comic Sans MS" pitchFamily="66" charset="0"/>
              </a:rPr>
              <a:t>involving time.</a:t>
            </a:r>
            <a:r>
              <a:rPr lang="en-GB" dirty="0">
                <a:latin typeface="Comic Sans MS" pitchFamily="66" charset="0"/>
              </a:rPr>
              <a:t/>
            </a:r>
            <a:br>
              <a:rPr lang="en-GB" dirty="0">
                <a:latin typeface="Comic Sans MS" pitchFamily="66" charset="0"/>
              </a:rPr>
            </a:b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GB" dirty="0" smtClean="0">
                <a:latin typeface="Comic Sans MS" pitchFamily="66" charset="0"/>
              </a:rPr>
              <a:t>Choose a time problem to solve.</a:t>
            </a:r>
          </a:p>
          <a:p>
            <a:pPr marL="514350" indent="-514350">
              <a:buAutoNum type="arabicPeriod"/>
            </a:pPr>
            <a:r>
              <a:rPr lang="en-GB" dirty="0" smtClean="0">
                <a:latin typeface="Comic Sans MS" pitchFamily="66" charset="0"/>
              </a:rPr>
              <a:t>Think carefully about which information is important.</a:t>
            </a:r>
          </a:p>
          <a:p>
            <a:pPr marL="514350" indent="-514350">
              <a:buAutoNum type="arabicPeriod"/>
            </a:pPr>
            <a:r>
              <a:rPr lang="en-GB" dirty="0" smtClean="0">
                <a:latin typeface="Comic Sans MS" pitchFamily="66" charset="0"/>
              </a:rPr>
              <a:t>Show your working out and write down the answer clearly.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8" name="Picture 4" descr="https://encrypted-tbn1.gstatic.com/images?q=tbn:ANd9GcQ0R_i3y3fVb_u2qBPfpevGtF9gDkwVi5zdEyXjOLGJLecE_Gg26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645024"/>
            <a:ext cx="2262079" cy="289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xplosion 2 3"/>
          <p:cNvSpPr/>
          <p:nvPr/>
        </p:nvSpPr>
        <p:spPr>
          <a:xfrm rot="570395">
            <a:off x="-32413" y="3833593"/>
            <a:ext cx="6912768" cy="3240360"/>
          </a:xfrm>
          <a:prstGeom prst="irregularSeal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Your Challenge: Answer at least </a:t>
            </a:r>
            <a:r>
              <a:rPr lang="en-GB" sz="4400" b="1" dirty="0" smtClean="0">
                <a:solidFill>
                  <a:srgbClr val="7030A0"/>
                </a:solidFill>
              </a:rPr>
              <a:t>FIVE</a:t>
            </a:r>
            <a:r>
              <a:rPr lang="en-GB" sz="2400" dirty="0" smtClean="0"/>
              <a:t> questions!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3193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1959</TotalTime>
  <Words>875</Words>
  <Application>Microsoft Office PowerPoint</Application>
  <PresentationFormat>On-screen Show (4:3)</PresentationFormat>
  <Paragraphs>158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How many minutes in an hour?</vt:lpstr>
      <vt:lpstr>PowerPoint Presentation</vt:lpstr>
      <vt:lpstr>PowerPoint Presentation</vt:lpstr>
      <vt:lpstr>PowerPoint Presentation</vt:lpstr>
      <vt:lpstr>LOB: To solve one and two step word problems  involving time. </vt:lpstr>
      <vt:lpstr>PowerPoint Presentation</vt:lpstr>
      <vt:lpstr>PowerPoint Presentation</vt:lpstr>
      <vt:lpstr>Make your own time problem....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</dc:creator>
  <cp:lastModifiedBy>Gallagher, A  ( St. Francis of Assisi Primary )</cp:lastModifiedBy>
  <cp:revision>59</cp:revision>
  <cp:lastPrinted>2013-06-02T21:29:59Z</cp:lastPrinted>
  <dcterms:created xsi:type="dcterms:W3CDTF">2013-05-27T10:33:05Z</dcterms:created>
  <dcterms:modified xsi:type="dcterms:W3CDTF">2015-06-16T14:31:54Z</dcterms:modified>
</cp:coreProperties>
</file>